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9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6" r:id="rId9"/>
    <p:sldId id="263" r:id="rId10"/>
    <p:sldId id="265" r:id="rId11"/>
    <p:sldId id="267" r:id="rId12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7BE54A-950E-634E-B0C6-DAF62267E750}" v="1" dt="2019-09-24T21:35:58.2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62" d="100"/>
          <a:sy n="162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ash Levy" userId="0f662538-7453-45f3-952a-fc9f1a7c515e" providerId="ADAL" clId="{707BE54A-950E-634E-B0C6-DAF62267E750}"/>
    <pc:docChg chg="custSel modSld sldOrd">
      <pc:chgData name="Akash Levy" userId="0f662538-7453-45f3-952a-fc9f1a7c515e" providerId="ADAL" clId="{707BE54A-950E-634E-B0C6-DAF62267E750}" dt="2019-09-24T22:47:06.858" v="229" actId="20577"/>
      <pc:docMkLst>
        <pc:docMk/>
      </pc:docMkLst>
      <pc:sldChg chg="modSp">
        <pc:chgData name="Akash Levy" userId="0f662538-7453-45f3-952a-fc9f1a7c515e" providerId="ADAL" clId="{707BE54A-950E-634E-B0C6-DAF62267E750}" dt="2019-09-24T21:33:47.333" v="123" actId="20577"/>
        <pc:sldMkLst>
          <pc:docMk/>
          <pc:sldMk cId="1805180399" sldId="259"/>
        </pc:sldMkLst>
        <pc:spChg chg="mod">
          <ac:chgData name="Akash Levy" userId="0f662538-7453-45f3-952a-fc9f1a7c515e" providerId="ADAL" clId="{707BE54A-950E-634E-B0C6-DAF62267E750}" dt="2019-09-24T21:33:47.333" v="123" actId="20577"/>
          <ac:spMkLst>
            <pc:docMk/>
            <pc:sldMk cId="1805180399" sldId="259"/>
            <ac:spMk id="3" creationId="{6E99D234-25C1-D849-BAB7-0D42D428BA76}"/>
          </ac:spMkLst>
        </pc:spChg>
      </pc:sldChg>
      <pc:sldChg chg="modSp">
        <pc:chgData name="Akash Levy" userId="0f662538-7453-45f3-952a-fc9f1a7c515e" providerId="ADAL" clId="{707BE54A-950E-634E-B0C6-DAF62267E750}" dt="2019-09-24T21:32:51.795" v="111" actId="20577"/>
        <pc:sldMkLst>
          <pc:docMk/>
          <pc:sldMk cId="1098957924" sldId="260"/>
        </pc:sldMkLst>
        <pc:spChg chg="mod">
          <ac:chgData name="Akash Levy" userId="0f662538-7453-45f3-952a-fc9f1a7c515e" providerId="ADAL" clId="{707BE54A-950E-634E-B0C6-DAF62267E750}" dt="2019-09-24T21:32:51.795" v="111" actId="20577"/>
          <ac:spMkLst>
            <pc:docMk/>
            <pc:sldMk cId="1098957924" sldId="260"/>
            <ac:spMk id="3" creationId="{6E99D234-25C1-D849-BAB7-0D42D428BA76}"/>
          </ac:spMkLst>
        </pc:spChg>
      </pc:sldChg>
      <pc:sldChg chg="modSp">
        <pc:chgData name="Akash Levy" userId="0f662538-7453-45f3-952a-fc9f1a7c515e" providerId="ADAL" clId="{707BE54A-950E-634E-B0C6-DAF62267E750}" dt="2019-09-24T22:47:06.858" v="229" actId="20577"/>
        <pc:sldMkLst>
          <pc:docMk/>
          <pc:sldMk cId="3433488307" sldId="264"/>
        </pc:sldMkLst>
        <pc:spChg chg="mod">
          <ac:chgData name="Akash Levy" userId="0f662538-7453-45f3-952a-fc9f1a7c515e" providerId="ADAL" clId="{707BE54A-950E-634E-B0C6-DAF62267E750}" dt="2019-09-24T22:47:06.858" v="229" actId="20577"/>
          <ac:spMkLst>
            <pc:docMk/>
            <pc:sldMk cId="3433488307" sldId="264"/>
            <ac:spMk id="4" creationId="{90A14A21-DBA8-E54F-B623-09009CD70E2E}"/>
          </ac:spMkLst>
        </pc:spChg>
      </pc:sldChg>
      <pc:sldChg chg="ord">
        <pc:chgData name="Akash Levy" userId="0f662538-7453-45f3-952a-fc9f1a7c515e" providerId="ADAL" clId="{707BE54A-950E-634E-B0C6-DAF62267E750}" dt="2019-09-24T21:35:58.213" v="144"/>
        <pc:sldMkLst>
          <pc:docMk/>
          <pc:sldMk cId="2885818060" sldId="265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8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5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7.jpg"/><Relationship Id="rId4" Type="http://schemas.openxmlformats.org/officeDocument/2006/relationships/hyperlink" Target="https://en.wikipedia.org/wiki/Mathematical_optimization" TargetMode="External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8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5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7.jpg"/><Relationship Id="rId4" Type="http://schemas.openxmlformats.org/officeDocument/2006/relationships/hyperlink" Target="https://en.wikipedia.org/wiki/Mathematical_optimizatio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DCD96B-1CB4-4444-9BDD-6D4474ABA551}" type="doc">
      <dgm:prSet loTypeId="urn:microsoft.com/office/officeart/2005/8/layout/p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448896-0B61-0443-B1D8-E5A262958848}">
      <dgm:prSet phldrT="[Text]"/>
      <dgm:spPr/>
      <dgm:t>
        <a:bodyPr/>
        <a:lstStyle/>
        <a:p>
          <a:r>
            <a:rPr lang="en-US" dirty="0"/>
            <a:t>Process Flow Development</a:t>
          </a:r>
        </a:p>
      </dgm:t>
    </dgm:pt>
    <dgm:pt modelId="{5BEFCD79-4B81-7049-A189-669EB4F49BE9}" type="parTrans" cxnId="{476E66C6-ECB6-EF42-90F4-53E8B7E80CB8}">
      <dgm:prSet/>
      <dgm:spPr/>
      <dgm:t>
        <a:bodyPr/>
        <a:lstStyle/>
        <a:p>
          <a:endParaRPr lang="en-US"/>
        </a:p>
      </dgm:t>
    </dgm:pt>
    <dgm:pt modelId="{17DB2A41-CD4D-3E49-B265-550BA5CA89CF}" type="sibTrans" cxnId="{476E66C6-ECB6-EF42-90F4-53E8B7E80CB8}">
      <dgm:prSet/>
      <dgm:spPr/>
      <dgm:t>
        <a:bodyPr/>
        <a:lstStyle/>
        <a:p>
          <a:endParaRPr lang="en-US"/>
        </a:p>
      </dgm:t>
    </dgm:pt>
    <dgm:pt modelId="{40661738-36FB-D94B-9B6F-9D0708EA0D02}">
      <dgm:prSet phldrT="[Text]"/>
      <dgm:spPr/>
      <dgm:t>
        <a:bodyPr/>
        <a:lstStyle/>
        <a:p>
          <a:r>
            <a:rPr lang="en-US" dirty="0"/>
            <a:t>Parameter Optimization</a:t>
          </a:r>
        </a:p>
      </dgm:t>
    </dgm:pt>
    <dgm:pt modelId="{D2E814DB-BE8C-D347-A772-A0451F2B3B34}" type="parTrans" cxnId="{471212F5-8FE3-2F49-A663-E6CE52F819BF}">
      <dgm:prSet/>
      <dgm:spPr/>
      <dgm:t>
        <a:bodyPr/>
        <a:lstStyle/>
        <a:p>
          <a:endParaRPr lang="en-US"/>
        </a:p>
      </dgm:t>
    </dgm:pt>
    <dgm:pt modelId="{1CE02477-9B7B-F649-ADBD-24BEFB61A198}" type="sibTrans" cxnId="{471212F5-8FE3-2F49-A663-E6CE52F819BF}">
      <dgm:prSet/>
      <dgm:spPr/>
      <dgm:t>
        <a:bodyPr/>
        <a:lstStyle/>
        <a:p>
          <a:endParaRPr lang="en-US"/>
        </a:p>
      </dgm:t>
    </dgm:pt>
    <dgm:pt modelId="{CD845EFB-8AA4-3F4E-9AF0-2ED675825E38}">
      <dgm:prSet phldrT="[Text]"/>
      <dgm:spPr/>
      <dgm:t>
        <a:bodyPr/>
        <a:lstStyle/>
        <a:p>
          <a:r>
            <a:rPr lang="en-US" dirty="0"/>
            <a:t>Comprehensive Documentation</a:t>
          </a:r>
        </a:p>
      </dgm:t>
    </dgm:pt>
    <dgm:pt modelId="{5CA2FA12-DF8D-A245-A02E-FD906E1D62AF}" type="parTrans" cxnId="{6BD62400-71BE-A440-8D2A-4F87D7C40E68}">
      <dgm:prSet/>
      <dgm:spPr/>
      <dgm:t>
        <a:bodyPr/>
        <a:lstStyle/>
        <a:p>
          <a:endParaRPr lang="en-US"/>
        </a:p>
      </dgm:t>
    </dgm:pt>
    <dgm:pt modelId="{5EF0DA96-6C32-BD49-A530-9BE3E42B24E1}" type="sibTrans" cxnId="{6BD62400-71BE-A440-8D2A-4F87D7C40E68}">
      <dgm:prSet/>
      <dgm:spPr/>
      <dgm:t>
        <a:bodyPr/>
        <a:lstStyle/>
        <a:p>
          <a:endParaRPr lang="en-US"/>
        </a:p>
      </dgm:t>
    </dgm:pt>
    <dgm:pt modelId="{CD1986FB-3A63-B74E-9F00-5F3C6D2DB2E2}">
      <dgm:prSet phldrT="[Text]"/>
      <dgm:spPr/>
      <dgm:t>
        <a:bodyPr/>
        <a:lstStyle/>
        <a:p>
          <a:r>
            <a:rPr lang="en-US" dirty="0"/>
            <a:t>SNF Database</a:t>
          </a:r>
        </a:p>
      </dgm:t>
    </dgm:pt>
    <dgm:pt modelId="{261465E0-D5EA-EB4E-B93D-95D674C374E8}" type="parTrans" cxnId="{06022033-0BAD-6F48-8B44-9BF542CFCC3B}">
      <dgm:prSet/>
      <dgm:spPr/>
      <dgm:t>
        <a:bodyPr/>
        <a:lstStyle/>
        <a:p>
          <a:endParaRPr lang="en-US"/>
        </a:p>
      </dgm:t>
    </dgm:pt>
    <dgm:pt modelId="{58C6D613-0C32-894A-B3C6-CABA6C33A37B}" type="sibTrans" cxnId="{06022033-0BAD-6F48-8B44-9BF542CFCC3B}">
      <dgm:prSet/>
      <dgm:spPr/>
      <dgm:t>
        <a:bodyPr/>
        <a:lstStyle/>
        <a:p>
          <a:endParaRPr lang="en-US"/>
        </a:p>
      </dgm:t>
    </dgm:pt>
    <dgm:pt modelId="{1397A005-5C7D-0647-BA66-D67C5F1206B0}" type="pres">
      <dgm:prSet presAssocID="{B9DCD96B-1CB4-4444-9BDD-6D4474ABA551}" presName="Name0" presStyleCnt="0">
        <dgm:presLayoutVars>
          <dgm:dir/>
          <dgm:resizeHandles val="exact"/>
        </dgm:presLayoutVars>
      </dgm:prSet>
      <dgm:spPr/>
    </dgm:pt>
    <dgm:pt modelId="{2445338B-8DBD-9D45-9A72-72BD0DB2AFAF}" type="pres">
      <dgm:prSet presAssocID="{9E448896-0B61-0443-B1D8-E5A262958848}" presName="compNode" presStyleCnt="0"/>
      <dgm:spPr/>
    </dgm:pt>
    <dgm:pt modelId="{E133D9AA-71F9-0147-AD58-CCAF90C68E16}" type="pres">
      <dgm:prSet presAssocID="{9E448896-0B61-0443-B1D8-E5A262958848}" presName="pict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</dgm:spPr>
      <dgm:extLst>
        <a:ext uri="{E40237B7-FDA0-4F09-8148-C483321AD2D9}">
          <dgm14:cNvPr xmlns:dgm14="http://schemas.microsoft.com/office/drawing/2010/diagram" id="0" name="" descr="Microscope Silhouette Clipart Free Stock Photo - Public Domain Pictures"/>
        </a:ext>
      </dgm:extLst>
    </dgm:pt>
    <dgm:pt modelId="{30C46069-8FC7-504E-A21A-059FB43AB1CD}" type="pres">
      <dgm:prSet presAssocID="{9E448896-0B61-0443-B1D8-E5A262958848}" presName="textRect" presStyleLbl="revTx" presStyleIdx="0" presStyleCnt="4">
        <dgm:presLayoutVars>
          <dgm:bulletEnabled val="1"/>
        </dgm:presLayoutVars>
      </dgm:prSet>
      <dgm:spPr/>
    </dgm:pt>
    <dgm:pt modelId="{EE33C8C4-29E0-E04A-86CB-52961919F216}" type="pres">
      <dgm:prSet presAssocID="{17DB2A41-CD4D-3E49-B265-550BA5CA89CF}" presName="sibTrans" presStyleLbl="sibTrans2D1" presStyleIdx="0" presStyleCnt="0"/>
      <dgm:spPr/>
    </dgm:pt>
    <dgm:pt modelId="{29E05418-AD29-6443-A8F0-ABC44AF07DF9}" type="pres">
      <dgm:prSet presAssocID="{40661738-36FB-D94B-9B6F-9D0708EA0D02}" presName="compNode" presStyleCnt="0"/>
      <dgm:spPr/>
    </dgm:pt>
    <dgm:pt modelId="{CE34268B-B165-DE4F-B33C-B07C9FF19B52}" type="pres">
      <dgm:prSet presAssocID="{40661738-36FB-D94B-9B6F-9D0708EA0D02}" presName="pictRect" presStyleLbl="node1" presStyleIdx="1" presStyleCnt="4"/>
      <dgm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Mathematical optimization - Wikipedia"/>
        </a:ext>
      </dgm:extLst>
    </dgm:pt>
    <dgm:pt modelId="{D77A0679-BF88-054E-A008-D4B8A9A1B24B}" type="pres">
      <dgm:prSet presAssocID="{40661738-36FB-D94B-9B6F-9D0708EA0D02}" presName="textRect" presStyleLbl="revTx" presStyleIdx="1" presStyleCnt="4">
        <dgm:presLayoutVars>
          <dgm:bulletEnabled val="1"/>
        </dgm:presLayoutVars>
      </dgm:prSet>
      <dgm:spPr/>
    </dgm:pt>
    <dgm:pt modelId="{AC618CC3-DC1B-A64C-A2CF-1E1AAB679EC5}" type="pres">
      <dgm:prSet presAssocID="{1CE02477-9B7B-F649-ADBD-24BEFB61A198}" presName="sibTrans" presStyleLbl="sibTrans2D1" presStyleIdx="0" presStyleCnt="0"/>
      <dgm:spPr/>
    </dgm:pt>
    <dgm:pt modelId="{F9756F67-DD2D-1A47-B757-D89A7FAED93B}" type="pres">
      <dgm:prSet presAssocID="{CD845EFB-8AA4-3F4E-9AF0-2ED675825E38}" presName="compNode" presStyleCnt="0"/>
      <dgm:spPr/>
    </dgm:pt>
    <dgm:pt modelId="{ABF62374-3728-8343-9B22-97E0F2C70C8C}" type="pres">
      <dgm:prSet presAssocID="{CD845EFB-8AA4-3F4E-9AF0-2ED675825E38}" presName="pictRect" presStyleLbl="node1" presStyleIdx="2" presStyleCnt="4"/>
      <dgm:spPr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</dgm:spPr>
      <dgm:extLst>
        <a:ext uri="{E40237B7-FDA0-4F09-8148-C483321AD2D9}">
          <dgm14:cNvPr xmlns:dgm14="http://schemas.microsoft.com/office/drawing/2010/diagram" id="0" name="" descr="Encuesta Online | webdental.cl | Portal Odontologico | Comunidad de Odontologia | Odontologia ..."/>
        </a:ext>
      </dgm:extLst>
    </dgm:pt>
    <dgm:pt modelId="{6156EC48-A256-7640-9EF1-D08320430EF6}" type="pres">
      <dgm:prSet presAssocID="{CD845EFB-8AA4-3F4E-9AF0-2ED675825E38}" presName="textRect" presStyleLbl="revTx" presStyleIdx="2" presStyleCnt="4">
        <dgm:presLayoutVars>
          <dgm:bulletEnabled val="1"/>
        </dgm:presLayoutVars>
      </dgm:prSet>
      <dgm:spPr/>
    </dgm:pt>
    <dgm:pt modelId="{0822B314-165B-D244-BF84-A2CE2410C48D}" type="pres">
      <dgm:prSet presAssocID="{5EF0DA96-6C32-BD49-A530-9BE3E42B24E1}" presName="sibTrans" presStyleLbl="sibTrans2D1" presStyleIdx="0" presStyleCnt="0"/>
      <dgm:spPr/>
    </dgm:pt>
    <dgm:pt modelId="{43A191D8-2343-614A-A41A-53A622A4C96D}" type="pres">
      <dgm:prSet presAssocID="{CD1986FB-3A63-B74E-9F00-5F3C6D2DB2E2}" presName="compNode" presStyleCnt="0"/>
      <dgm:spPr/>
    </dgm:pt>
    <dgm:pt modelId="{AFF656E9-4740-9349-AAFE-13DF5C6B7CDD}" type="pres">
      <dgm:prSet presAssocID="{CD1986FB-3A63-B74E-9F00-5F3C6D2DB2E2}" presName="pictRect" presStyleLbl="node1" presStyleIdx="3" presStyleCnt="4" custLinFactNeighborY="6314"/>
      <dgm:spPr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10 Server Folder Icon Images - Download File Server Icon, Server Icon Vector and Wood Folder ..."/>
        </a:ext>
      </dgm:extLst>
    </dgm:pt>
    <dgm:pt modelId="{60709805-8A73-224B-9856-91CEA0C99D7B}" type="pres">
      <dgm:prSet presAssocID="{CD1986FB-3A63-B74E-9F00-5F3C6D2DB2E2}" presName="textRect" presStyleLbl="revTx" presStyleIdx="3" presStyleCnt="4" custScaleX="80394">
        <dgm:presLayoutVars>
          <dgm:bulletEnabled val="1"/>
        </dgm:presLayoutVars>
      </dgm:prSet>
      <dgm:spPr/>
    </dgm:pt>
  </dgm:ptLst>
  <dgm:cxnLst>
    <dgm:cxn modelId="{6BD62400-71BE-A440-8D2A-4F87D7C40E68}" srcId="{B9DCD96B-1CB4-4444-9BDD-6D4474ABA551}" destId="{CD845EFB-8AA4-3F4E-9AF0-2ED675825E38}" srcOrd="2" destOrd="0" parTransId="{5CA2FA12-DF8D-A245-A02E-FD906E1D62AF}" sibTransId="{5EF0DA96-6C32-BD49-A530-9BE3E42B24E1}"/>
    <dgm:cxn modelId="{19BA6004-50F7-F94A-86BD-64407F8DB37C}" type="presOf" srcId="{1CE02477-9B7B-F649-ADBD-24BEFB61A198}" destId="{AC618CC3-DC1B-A64C-A2CF-1E1AAB679EC5}" srcOrd="0" destOrd="0" presId="urn:microsoft.com/office/officeart/2005/8/layout/pList1"/>
    <dgm:cxn modelId="{06022033-0BAD-6F48-8B44-9BF542CFCC3B}" srcId="{B9DCD96B-1CB4-4444-9BDD-6D4474ABA551}" destId="{CD1986FB-3A63-B74E-9F00-5F3C6D2DB2E2}" srcOrd="3" destOrd="0" parTransId="{261465E0-D5EA-EB4E-B93D-95D674C374E8}" sibTransId="{58C6D613-0C32-894A-B3C6-CABA6C33A37B}"/>
    <dgm:cxn modelId="{031C7F59-701B-884B-87AC-78161E587D5B}" type="presOf" srcId="{40661738-36FB-D94B-9B6F-9D0708EA0D02}" destId="{D77A0679-BF88-054E-A008-D4B8A9A1B24B}" srcOrd="0" destOrd="0" presId="urn:microsoft.com/office/officeart/2005/8/layout/pList1"/>
    <dgm:cxn modelId="{E9E9666D-6FBD-1144-87B8-5076556362B0}" type="presOf" srcId="{CD1986FB-3A63-B74E-9F00-5F3C6D2DB2E2}" destId="{60709805-8A73-224B-9856-91CEA0C99D7B}" srcOrd="0" destOrd="0" presId="urn:microsoft.com/office/officeart/2005/8/layout/pList1"/>
    <dgm:cxn modelId="{1FF58478-DD75-FB4B-93A0-EBA62B7FE10E}" type="presOf" srcId="{B9DCD96B-1CB4-4444-9BDD-6D4474ABA551}" destId="{1397A005-5C7D-0647-BA66-D67C5F1206B0}" srcOrd="0" destOrd="0" presId="urn:microsoft.com/office/officeart/2005/8/layout/pList1"/>
    <dgm:cxn modelId="{957B15A3-B6E8-EF42-BBC2-CE1B15294BB6}" type="presOf" srcId="{9E448896-0B61-0443-B1D8-E5A262958848}" destId="{30C46069-8FC7-504E-A21A-059FB43AB1CD}" srcOrd="0" destOrd="0" presId="urn:microsoft.com/office/officeart/2005/8/layout/pList1"/>
    <dgm:cxn modelId="{A3EDEFBB-7FE7-A646-9300-E50C00A2A956}" type="presOf" srcId="{5EF0DA96-6C32-BD49-A530-9BE3E42B24E1}" destId="{0822B314-165B-D244-BF84-A2CE2410C48D}" srcOrd="0" destOrd="0" presId="urn:microsoft.com/office/officeart/2005/8/layout/pList1"/>
    <dgm:cxn modelId="{476E66C6-ECB6-EF42-90F4-53E8B7E80CB8}" srcId="{B9DCD96B-1CB4-4444-9BDD-6D4474ABA551}" destId="{9E448896-0B61-0443-B1D8-E5A262958848}" srcOrd="0" destOrd="0" parTransId="{5BEFCD79-4B81-7049-A189-669EB4F49BE9}" sibTransId="{17DB2A41-CD4D-3E49-B265-550BA5CA89CF}"/>
    <dgm:cxn modelId="{BA9761DA-A9B9-1C40-A4B3-1A0FC7419EDA}" type="presOf" srcId="{CD845EFB-8AA4-3F4E-9AF0-2ED675825E38}" destId="{6156EC48-A256-7640-9EF1-D08320430EF6}" srcOrd="0" destOrd="0" presId="urn:microsoft.com/office/officeart/2005/8/layout/pList1"/>
    <dgm:cxn modelId="{471212F5-8FE3-2F49-A663-E6CE52F819BF}" srcId="{B9DCD96B-1CB4-4444-9BDD-6D4474ABA551}" destId="{40661738-36FB-D94B-9B6F-9D0708EA0D02}" srcOrd="1" destOrd="0" parTransId="{D2E814DB-BE8C-D347-A772-A0451F2B3B34}" sibTransId="{1CE02477-9B7B-F649-ADBD-24BEFB61A198}"/>
    <dgm:cxn modelId="{B97B27FF-EA86-8248-BD51-7244BF203D6D}" type="presOf" srcId="{17DB2A41-CD4D-3E49-B265-550BA5CA89CF}" destId="{EE33C8C4-29E0-E04A-86CB-52961919F216}" srcOrd="0" destOrd="0" presId="urn:microsoft.com/office/officeart/2005/8/layout/pList1"/>
    <dgm:cxn modelId="{85A7383F-9319-7A44-9556-F947AAEA80F3}" type="presParOf" srcId="{1397A005-5C7D-0647-BA66-D67C5F1206B0}" destId="{2445338B-8DBD-9D45-9A72-72BD0DB2AFAF}" srcOrd="0" destOrd="0" presId="urn:microsoft.com/office/officeart/2005/8/layout/pList1"/>
    <dgm:cxn modelId="{FDE2EFAE-05CD-484F-9774-22EB0FD72482}" type="presParOf" srcId="{2445338B-8DBD-9D45-9A72-72BD0DB2AFAF}" destId="{E133D9AA-71F9-0147-AD58-CCAF90C68E16}" srcOrd="0" destOrd="0" presId="urn:microsoft.com/office/officeart/2005/8/layout/pList1"/>
    <dgm:cxn modelId="{46230F03-5662-C041-8172-29CBBC0568A5}" type="presParOf" srcId="{2445338B-8DBD-9D45-9A72-72BD0DB2AFAF}" destId="{30C46069-8FC7-504E-A21A-059FB43AB1CD}" srcOrd="1" destOrd="0" presId="urn:microsoft.com/office/officeart/2005/8/layout/pList1"/>
    <dgm:cxn modelId="{2BCA398C-CD91-9447-B072-F9600035225E}" type="presParOf" srcId="{1397A005-5C7D-0647-BA66-D67C5F1206B0}" destId="{EE33C8C4-29E0-E04A-86CB-52961919F216}" srcOrd="1" destOrd="0" presId="urn:microsoft.com/office/officeart/2005/8/layout/pList1"/>
    <dgm:cxn modelId="{3B1A6A70-2A5F-314B-A065-241916A88F3A}" type="presParOf" srcId="{1397A005-5C7D-0647-BA66-D67C5F1206B0}" destId="{29E05418-AD29-6443-A8F0-ABC44AF07DF9}" srcOrd="2" destOrd="0" presId="urn:microsoft.com/office/officeart/2005/8/layout/pList1"/>
    <dgm:cxn modelId="{EAA791FA-E0D4-6348-B991-241E7A13385E}" type="presParOf" srcId="{29E05418-AD29-6443-A8F0-ABC44AF07DF9}" destId="{CE34268B-B165-DE4F-B33C-B07C9FF19B52}" srcOrd="0" destOrd="0" presId="urn:microsoft.com/office/officeart/2005/8/layout/pList1"/>
    <dgm:cxn modelId="{2500C367-469C-B844-90F9-10D90F7ADE14}" type="presParOf" srcId="{29E05418-AD29-6443-A8F0-ABC44AF07DF9}" destId="{D77A0679-BF88-054E-A008-D4B8A9A1B24B}" srcOrd="1" destOrd="0" presId="urn:microsoft.com/office/officeart/2005/8/layout/pList1"/>
    <dgm:cxn modelId="{8F7DC26C-EA94-4543-BE94-5F84E83A76AF}" type="presParOf" srcId="{1397A005-5C7D-0647-BA66-D67C5F1206B0}" destId="{AC618CC3-DC1B-A64C-A2CF-1E1AAB679EC5}" srcOrd="3" destOrd="0" presId="urn:microsoft.com/office/officeart/2005/8/layout/pList1"/>
    <dgm:cxn modelId="{A61A9AF1-9950-9046-BFD7-8F91431212BB}" type="presParOf" srcId="{1397A005-5C7D-0647-BA66-D67C5F1206B0}" destId="{F9756F67-DD2D-1A47-B757-D89A7FAED93B}" srcOrd="4" destOrd="0" presId="urn:microsoft.com/office/officeart/2005/8/layout/pList1"/>
    <dgm:cxn modelId="{10050352-DFFA-194B-94DF-77CAE26967F2}" type="presParOf" srcId="{F9756F67-DD2D-1A47-B757-D89A7FAED93B}" destId="{ABF62374-3728-8343-9B22-97E0F2C70C8C}" srcOrd="0" destOrd="0" presId="urn:microsoft.com/office/officeart/2005/8/layout/pList1"/>
    <dgm:cxn modelId="{CBDDC7D6-203D-E54F-B983-96378DC94B00}" type="presParOf" srcId="{F9756F67-DD2D-1A47-B757-D89A7FAED93B}" destId="{6156EC48-A256-7640-9EF1-D08320430EF6}" srcOrd="1" destOrd="0" presId="urn:microsoft.com/office/officeart/2005/8/layout/pList1"/>
    <dgm:cxn modelId="{DA502AB0-2D5F-6447-9AF7-99462B7D6F32}" type="presParOf" srcId="{1397A005-5C7D-0647-BA66-D67C5F1206B0}" destId="{0822B314-165B-D244-BF84-A2CE2410C48D}" srcOrd="5" destOrd="0" presId="urn:microsoft.com/office/officeart/2005/8/layout/pList1"/>
    <dgm:cxn modelId="{6A186FC6-8955-774C-AD3C-7A712B4E2237}" type="presParOf" srcId="{1397A005-5C7D-0647-BA66-D67C5F1206B0}" destId="{43A191D8-2343-614A-A41A-53A622A4C96D}" srcOrd="6" destOrd="0" presId="urn:microsoft.com/office/officeart/2005/8/layout/pList1"/>
    <dgm:cxn modelId="{87C65B90-DA51-F343-8BC3-DFB7FFACF078}" type="presParOf" srcId="{43A191D8-2343-614A-A41A-53A622A4C96D}" destId="{AFF656E9-4740-9349-AAFE-13DF5C6B7CDD}" srcOrd="0" destOrd="0" presId="urn:microsoft.com/office/officeart/2005/8/layout/pList1"/>
    <dgm:cxn modelId="{A48C92CE-43F1-0E4D-A8DF-B11B7CE5B1F4}" type="presParOf" srcId="{43A191D8-2343-614A-A41A-53A622A4C96D}" destId="{60709805-8A73-224B-9856-91CEA0C99D7B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AAD585-8B1E-E241-BCDC-120458AABCC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39214A75-35B0-4F4A-AF8E-39CAED2E31D1}">
      <dgm:prSet phldrT="[Text]"/>
      <dgm:spPr/>
      <dgm:t>
        <a:bodyPr/>
        <a:lstStyle/>
        <a:p>
          <a:r>
            <a:rPr lang="en-US" dirty="0"/>
            <a:t>Process Flow</a:t>
          </a:r>
        </a:p>
      </dgm:t>
    </dgm:pt>
    <dgm:pt modelId="{FAB5D28B-00ED-B94D-AEB9-6E580B025B18}" type="parTrans" cxnId="{C387F0B3-882D-1444-A3C5-16C22F8C65E0}">
      <dgm:prSet/>
      <dgm:spPr/>
      <dgm:t>
        <a:bodyPr/>
        <a:lstStyle/>
        <a:p>
          <a:endParaRPr lang="en-US"/>
        </a:p>
      </dgm:t>
    </dgm:pt>
    <dgm:pt modelId="{B475AEB1-9EBC-7545-823C-61ACA5481443}" type="sibTrans" cxnId="{C387F0B3-882D-1444-A3C5-16C22F8C65E0}">
      <dgm:prSet/>
      <dgm:spPr/>
      <dgm:t>
        <a:bodyPr/>
        <a:lstStyle/>
        <a:p>
          <a:endParaRPr lang="en-US"/>
        </a:p>
      </dgm:t>
    </dgm:pt>
    <dgm:pt modelId="{38EFF8A8-FB46-1E44-B8A0-E9BC6DACAE8A}">
      <dgm:prSet phldrT="[Text]"/>
      <dgm:spPr/>
      <dgm:t>
        <a:bodyPr/>
        <a:lstStyle/>
        <a:p>
          <a:r>
            <a:rPr lang="en-US" dirty="0"/>
            <a:t>Diagram</a:t>
          </a:r>
        </a:p>
        <a:p>
          <a:r>
            <a:rPr lang="en-US" dirty="0"/>
            <a:t>(Jung-Soo)</a:t>
          </a:r>
        </a:p>
      </dgm:t>
    </dgm:pt>
    <dgm:pt modelId="{A50BA018-3992-7F4A-A121-8A0AB1701B5E}" type="parTrans" cxnId="{3DAA12D1-4ECA-B245-B68A-4DC155332F7F}">
      <dgm:prSet/>
      <dgm:spPr/>
      <dgm:t>
        <a:bodyPr/>
        <a:lstStyle/>
        <a:p>
          <a:endParaRPr lang="en-US"/>
        </a:p>
      </dgm:t>
    </dgm:pt>
    <dgm:pt modelId="{3D1D21A1-A134-A94A-975D-3B6F6ECBC007}" type="sibTrans" cxnId="{3DAA12D1-4ECA-B245-B68A-4DC155332F7F}">
      <dgm:prSet/>
      <dgm:spPr/>
      <dgm:t>
        <a:bodyPr/>
        <a:lstStyle/>
        <a:p>
          <a:endParaRPr lang="en-US"/>
        </a:p>
      </dgm:t>
    </dgm:pt>
    <dgm:pt modelId="{75D7627C-8EB0-A344-B2B6-205EDB38A548}">
      <dgm:prSet phldrT="[Text]"/>
      <dgm:spPr/>
      <dgm:t>
        <a:bodyPr/>
        <a:lstStyle/>
        <a:p>
          <a:r>
            <a:rPr lang="en-US" dirty="0"/>
            <a:t>Here!!! TODO</a:t>
          </a:r>
        </a:p>
      </dgm:t>
    </dgm:pt>
    <dgm:pt modelId="{9361BDC4-C063-9844-87FE-52CB9FC02CD9}" type="parTrans" cxnId="{A0E93B2C-A9D9-B548-986D-1A53AEC862F9}">
      <dgm:prSet/>
      <dgm:spPr/>
      <dgm:t>
        <a:bodyPr/>
        <a:lstStyle/>
        <a:p>
          <a:endParaRPr lang="en-US"/>
        </a:p>
      </dgm:t>
    </dgm:pt>
    <dgm:pt modelId="{CA33CDE7-873B-D14B-AAFE-90EAC0E0FF53}" type="sibTrans" cxnId="{A0E93B2C-A9D9-B548-986D-1A53AEC862F9}">
      <dgm:prSet/>
      <dgm:spPr/>
      <dgm:t>
        <a:bodyPr/>
        <a:lstStyle/>
        <a:p>
          <a:endParaRPr lang="en-US"/>
        </a:p>
      </dgm:t>
    </dgm:pt>
    <dgm:pt modelId="{61EA2E54-27F6-2549-BE00-FF27056CFF8B}" type="pres">
      <dgm:prSet presAssocID="{10AAD585-8B1E-E241-BCDC-120458AABCC6}" presName="Name0" presStyleCnt="0">
        <dgm:presLayoutVars>
          <dgm:dir/>
          <dgm:animLvl val="lvl"/>
          <dgm:resizeHandles val="exact"/>
        </dgm:presLayoutVars>
      </dgm:prSet>
      <dgm:spPr/>
    </dgm:pt>
    <dgm:pt modelId="{A91E6ABB-345E-7F41-A5F9-D8B7EBE7F899}" type="pres">
      <dgm:prSet presAssocID="{39214A75-35B0-4F4A-AF8E-39CAED2E31D1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1454EC-BD23-6942-82ED-3EEEFE52AA22}" type="pres">
      <dgm:prSet presAssocID="{B475AEB1-9EBC-7545-823C-61ACA5481443}" presName="parTxOnlySpace" presStyleCnt="0"/>
      <dgm:spPr/>
    </dgm:pt>
    <dgm:pt modelId="{40DA2DB1-F0F7-CD42-ABE0-559AA7DCC08F}" type="pres">
      <dgm:prSet presAssocID="{38EFF8A8-FB46-1E44-B8A0-E9BC6DACAE8A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5A196F2-05C8-B74B-BB67-7C9B67AAF175}" type="pres">
      <dgm:prSet presAssocID="{3D1D21A1-A134-A94A-975D-3B6F6ECBC007}" presName="parTxOnlySpace" presStyleCnt="0"/>
      <dgm:spPr/>
    </dgm:pt>
    <dgm:pt modelId="{7C1ACF47-8127-564D-9391-4F17958BE133}" type="pres">
      <dgm:prSet presAssocID="{75D7627C-8EB0-A344-B2B6-205EDB38A548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A3AAD15-11FF-DA4E-BB75-2C5E0E57315A}" type="presOf" srcId="{75D7627C-8EB0-A344-B2B6-205EDB38A548}" destId="{7C1ACF47-8127-564D-9391-4F17958BE133}" srcOrd="0" destOrd="0" presId="urn:microsoft.com/office/officeart/2005/8/layout/chevron1"/>
    <dgm:cxn modelId="{542F7F1A-0710-9C4C-ADC3-D52C3EF5851A}" type="presOf" srcId="{39214A75-35B0-4F4A-AF8E-39CAED2E31D1}" destId="{A91E6ABB-345E-7F41-A5F9-D8B7EBE7F899}" srcOrd="0" destOrd="0" presId="urn:microsoft.com/office/officeart/2005/8/layout/chevron1"/>
    <dgm:cxn modelId="{3B702423-6596-1746-A2DF-D853032BDC37}" type="presOf" srcId="{10AAD585-8B1E-E241-BCDC-120458AABCC6}" destId="{61EA2E54-27F6-2549-BE00-FF27056CFF8B}" srcOrd="0" destOrd="0" presId="urn:microsoft.com/office/officeart/2005/8/layout/chevron1"/>
    <dgm:cxn modelId="{A0E93B2C-A9D9-B548-986D-1A53AEC862F9}" srcId="{10AAD585-8B1E-E241-BCDC-120458AABCC6}" destId="{75D7627C-8EB0-A344-B2B6-205EDB38A548}" srcOrd="2" destOrd="0" parTransId="{9361BDC4-C063-9844-87FE-52CB9FC02CD9}" sibTransId="{CA33CDE7-873B-D14B-AAFE-90EAC0E0FF53}"/>
    <dgm:cxn modelId="{C387F0B3-882D-1444-A3C5-16C22F8C65E0}" srcId="{10AAD585-8B1E-E241-BCDC-120458AABCC6}" destId="{39214A75-35B0-4F4A-AF8E-39CAED2E31D1}" srcOrd="0" destOrd="0" parTransId="{FAB5D28B-00ED-B94D-AEB9-6E580B025B18}" sibTransId="{B475AEB1-9EBC-7545-823C-61ACA5481443}"/>
    <dgm:cxn modelId="{3DAA12D1-4ECA-B245-B68A-4DC155332F7F}" srcId="{10AAD585-8B1E-E241-BCDC-120458AABCC6}" destId="{38EFF8A8-FB46-1E44-B8A0-E9BC6DACAE8A}" srcOrd="1" destOrd="0" parTransId="{A50BA018-3992-7F4A-A121-8A0AB1701B5E}" sibTransId="{3D1D21A1-A134-A94A-975D-3B6F6ECBC007}"/>
    <dgm:cxn modelId="{01CCADFF-0A77-564D-8077-51D3E078257A}" type="presOf" srcId="{38EFF8A8-FB46-1E44-B8A0-E9BC6DACAE8A}" destId="{40DA2DB1-F0F7-CD42-ABE0-559AA7DCC08F}" srcOrd="0" destOrd="0" presId="urn:microsoft.com/office/officeart/2005/8/layout/chevron1"/>
    <dgm:cxn modelId="{9292A1F2-302D-6545-8AEE-1CF101C2C959}" type="presParOf" srcId="{61EA2E54-27F6-2549-BE00-FF27056CFF8B}" destId="{A91E6ABB-345E-7F41-A5F9-D8B7EBE7F899}" srcOrd="0" destOrd="0" presId="urn:microsoft.com/office/officeart/2005/8/layout/chevron1"/>
    <dgm:cxn modelId="{8AFBA97F-BAA3-9F48-A2B2-BB4636E48671}" type="presParOf" srcId="{61EA2E54-27F6-2549-BE00-FF27056CFF8B}" destId="{1B1454EC-BD23-6942-82ED-3EEEFE52AA22}" srcOrd="1" destOrd="0" presId="urn:microsoft.com/office/officeart/2005/8/layout/chevron1"/>
    <dgm:cxn modelId="{3C4FCBC9-3126-E94F-B657-1B9845758A09}" type="presParOf" srcId="{61EA2E54-27F6-2549-BE00-FF27056CFF8B}" destId="{40DA2DB1-F0F7-CD42-ABE0-559AA7DCC08F}" srcOrd="2" destOrd="0" presId="urn:microsoft.com/office/officeart/2005/8/layout/chevron1"/>
    <dgm:cxn modelId="{C717D33F-C9EB-594E-9912-20B81FDBD01E}" type="presParOf" srcId="{61EA2E54-27F6-2549-BE00-FF27056CFF8B}" destId="{B5A196F2-05C8-B74B-BB67-7C9B67AAF175}" srcOrd="3" destOrd="0" presId="urn:microsoft.com/office/officeart/2005/8/layout/chevron1"/>
    <dgm:cxn modelId="{36290EBB-F218-6542-8544-1B4FED86596F}" type="presParOf" srcId="{61EA2E54-27F6-2549-BE00-FF27056CFF8B}" destId="{7C1ACF47-8127-564D-9391-4F17958BE133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3D9AA-71F9-0147-AD58-CCAF90C68E16}">
      <dsp:nvSpPr>
        <dsp:cNvPr id="0" name=""/>
        <dsp:cNvSpPr/>
      </dsp:nvSpPr>
      <dsp:spPr>
        <a:xfrm>
          <a:off x="173610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C46069-8FC7-504E-A21A-059FB43AB1CD}">
      <dsp:nvSpPr>
        <dsp:cNvPr id="0" name=""/>
        <dsp:cNvSpPr/>
      </dsp:nvSpPr>
      <dsp:spPr>
        <a:xfrm>
          <a:off x="173610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Process Flow Development</a:t>
          </a:r>
        </a:p>
      </dsp:txBody>
      <dsp:txXfrm>
        <a:off x="173610" y="1180194"/>
        <a:ext cx="1711598" cy="635003"/>
      </dsp:txXfrm>
    </dsp:sp>
    <dsp:sp modelId="{CE34268B-B165-DE4F-B33C-B07C9FF19B52}">
      <dsp:nvSpPr>
        <dsp:cNvPr id="0" name=""/>
        <dsp:cNvSpPr/>
      </dsp:nvSpPr>
      <dsp:spPr>
        <a:xfrm>
          <a:off x="2056441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7A0679-BF88-054E-A008-D4B8A9A1B24B}">
      <dsp:nvSpPr>
        <dsp:cNvPr id="0" name=""/>
        <dsp:cNvSpPr/>
      </dsp:nvSpPr>
      <dsp:spPr>
        <a:xfrm>
          <a:off x="2056441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Parameter Optimization</a:t>
          </a:r>
        </a:p>
      </dsp:txBody>
      <dsp:txXfrm>
        <a:off x="2056441" y="1180194"/>
        <a:ext cx="1711598" cy="635003"/>
      </dsp:txXfrm>
    </dsp:sp>
    <dsp:sp modelId="{ABF62374-3728-8343-9B22-97E0F2C70C8C}">
      <dsp:nvSpPr>
        <dsp:cNvPr id="0" name=""/>
        <dsp:cNvSpPr/>
      </dsp:nvSpPr>
      <dsp:spPr>
        <a:xfrm>
          <a:off x="3939272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56EC48-A256-7640-9EF1-D08320430EF6}">
      <dsp:nvSpPr>
        <dsp:cNvPr id="0" name=""/>
        <dsp:cNvSpPr/>
      </dsp:nvSpPr>
      <dsp:spPr>
        <a:xfrm>
          <a:off x="3939272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Comprehensive Documentation</a:t>
          </a:r>
        </a:p>
      </dsp:txBody>
      <dsp:txXfrm>
        <a:off x="3939272" y="1180194"/>
        <a:ext cx="1711598" cy="635003"/>
      </dsp:txXfrm>
    </dsp:sp>
    <dsp:sp modelId="{AFF656E9-4740-9349-AAFE-13DF5C6B7CDD}">
      <dsp:nvSpPr>
        <dsp:cNvPr id="0" name=""/>
        <dsp:cNvSpPr/>
      </dsp:nvSpPr>
      <dsp:spPr>
        <a:xfrm>
          <a:off x="5822103" y="75363"/>
          <a:ext cx="1711598" cy="1179291"/>
        </a:xfrm>
        <a:prstGeom prst="roundRect">
          <a:avLst/>
        </a:prstGeom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09805-8A73-224B-9856-91CEA0C99D7B}">
      <dsp:nvSpPr>
        <dsp:cNvPr id="0" name=""/>
        <dsp:cNvSpPr/>
      </dsp:nvSpPr>
      <dsp:spPr>
        <a:xfrm>
          <a:off x="5989891" y="1180194"/>
          <a:ext cx="1376022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SNF Database</a:t>
          </a:r>
        </a:p>
      </dsp:txBody>
      <dsp:txXfrm>
        <a:off x="5989891" y="1180194"/>
        <a:ext cx="1376022" cy="6350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1E6ABB-345E-7F41-A5F9-D8B7EBE7F899}">
      <dsp:nvSpPr>
        <dsp:cNvPr id="0" name=""/>
        <dsp:cNvSpPr/>
      </dsp:nvSpPr>
      <dsp:spPr>
        <a:xfrm>
          <a:off x="2258" y="357850"/>
          <a:ext cx="2750998" cy="110039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Process Flow</a:t>
          </a:r>
        </a:p>
      </dsp:txBody>
      <dsp:txXfrm>
        <a:off x="552458" y="357850"/>
        <a:ext cx="1650599" cy="1100399"/>
      </dsp:txXfrm>
    </dsp:sp>
    <dsp:sp modelId="{40DA2DB1-F0F7-CD42-ABE0-559AA7DCC08F}">
      <dsp:nvSpPr>
        <dsp:cNvPr id="0" name=""/>
        <dsp:cNvSpPr/>
      </dsp:nvSpPr>
      <dsp:spPr>
        <a:xfrm>
          <a:off x="2478157" y="357850"/>
          <a:ext cx="2750998" cy="110039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Diagram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(Jung-Soo)</a:t>
          </a:r>
        </a:p>
      </dsp:txBody>
      <dsp:txXfrm>
        <a:off x="3028357" y="357850"/>
        <a:ext cx="1650599" cy="1100399"/>
      </dsp:txXfrm>
    </dsp:sp>
    <dsp:sp modelId="{7C1ACF47-8127-564D-9391-4F17958BE133}">
      <dsp:nvSpPr>
        <dsp:cNvPr id="0" name=""/>
        <dsp:cNvSpPr/>
      </dsp:nvSpPr>
      <dsp:spPr>
        <a:xfrm>
          <a:off x="4954056" y="357850"/>
          <a:ext cx="2750998" cy="110039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Here!!! TODO</a:t>
          </a:r>
        </a:p>
      </dsp:txBody>
      <dsp:txXfrm>
        <a:off x="5504256" y="357850"/>
        <a:ext cx="1650599" cy="11003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9E497B3-C21B-414D-BEF0-3624C92211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137967-052C-1E4F-A239-8653E35C5B0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EC70CCDB-42C0-D048-80CB-008F24B12ADD}" type="datetimeFigureOut">
              <a:rPr lang="en-US" altLang="en-US"/>
              <a:pPr/>
              <a:t>9/24/19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1A693-2704-F643-A808-1AEABE43B2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7AE8A-66C9-3941-A80B-B897287F5E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37DC060-7AFA-F441-9A60-0F577BC3E10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eg>
</file>

<file path=ppt/media/image4.tiff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04A98B-8B30-614C-A107-D55074CDB8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B9B55-4D77-8342-81BA-26CCAFFDA4D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4607092-41FF-244E-BCDC-3413D7A4C42A}" type="datetimeFigureOut">
              <a:rPr lang="en-US" altLang="en-US"/>
              <a:pPr/>
              <a:t>9/24/19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DB25CF5-336B-4E4E-9F61-70250ABD06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F8F93E7-C7D6-AE4E-A1AE-C0525BE52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6A5DD-0975-6E48-8518-1D3E082443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ABC77-77D7-8944-BBF1-8BBC661722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612B983-3B3C-2F41-A372-FA161441C52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1885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35800731-C701-C742-A510-3E864367A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5861BB-B542-ED45-94BF-BC53C13E6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77B70CB5-65E1-A841-B067-691CB91F5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800555"/>
            <a:ext cx="8229600" cy="61847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3599022"/>
            <a:ext cx="6059488" cy="20574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2419028"/>
            <a:ext cx="8229600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50086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025FBE7-F8F8-0946-9104-DF528E6CFF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1B6512F2-C882-3641-856E-0F4ABFCAB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06396199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342992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44031500-BF3D-1946-BB24-97AA96F30E56}"/>
              </a:ext>
            </a:extLst>
          </p:cNvPr>
          <p:cNvSpPr txBox="1">
            <a:spLocks/>
          </p:cNvSpPr>
          <p:nvPr/>
        </p:nvSpPr>
        <p:spPr>
          <a:xfrm>
            <a:off x="60325" y="7938"/>
            <a:ext cx="457200" cy="4572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A4C23068-A3F7-AC4B-A6A1-0982DAC0E5C9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908685"/>
            <a:ext cx="3779838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37800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908685"/>
            <a:ext cx="7707862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7" y="2841313"/>
            <a:ext cx="7707313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996954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2837497"/>
            <a:ext cx="3779838" cy="183023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364861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7" y="908686"/>
            <a:ext cx="3787775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7" y="2840613"/>
            <a:ext cx="3781425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2840613"/>
            <a:ext cx="3779838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28149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02FC40D0-B094-3642-850B-BCC7AABE558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49325" y="358775"/>
            <a:ext cx="770731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560C8-A33C-DF4F-9271-4DA5795FF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9325" y="903288"/>
            <a:ext cx="7707313" cy="37639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33BB8CB-6483-A94A-833D-DF64A3D870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AB7E1A74-30FD-DF46-9112-0B69ECCAE6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CD5AE5-2C96-D846-A6E3-B22F288343BE}"/>
              </a:ext>
            </a:extLst>
          </p:cNvPr>
          <p:cNvSpPr/>
          <p:nvPr/>
        </p:nvSpPr>
        <p:spPr>
          <a:xfrm>
            <a:off x="-11113" y="0"/>
            <a:ext cx="9155113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>
            <a:extLst>
              <a:ext uri="{FF2B5EF4-FFF2-40B4-BE49-F238E27FC236}">
                <a16:creationId xmlns:a16="http://schemas.microsoft.com/office/drawing/2014/main" id="{A777A49E-809C-C447-AF83-C0450E4B78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25" y="4856163"/>
            <a:ext cx="15462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600" kern="1200" cap="small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F0502020204030204" pitchFamily="34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F0502020204030204" pitchFamily="34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://2d.stanford.edu/2D_Trends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A4EA3-162A-0C46-BEF9-B4D557F680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ALD Process for Top-Gating 2D Materials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4D22-282E-2C42-A948-FC35844C6F9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Project Members: Akash Levy, Jung-Soo Ko</a:t>
            </a:r>
          </a:p>
          <a:p>
            <a:r>
              <a:rPr lang="en-US" dirty="0"/>
              <a:t>Mentor: Michelle Rincon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D6A2ADD-7B62-8A42-9970-54A3BD6566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ENGR241 Project Proposal</a:t>
            </a:r>
          </a:p>
        </p:txBody>
      </p:sp>
    </p:spTree>
    <p:extLst>
      <p:ext uri="{BB962C8B-B14F-4D97-AF65-F5344CB8AC3E}">
        <p14:creationId xmlns:p14="http://schemas.microsoft.com/office/powerpoint/2010/main" val="2640520032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32D1A-3AB3-C042-96DE-8B58A3857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of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1127C-0651-3442-AB2C-9B4CB536E24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dirty="0"/>
              <a:t>Wiki page on optimized process flow for top-gating 2D materials</a:t>
            </a:r>
          </a:p>
          <a:p>
            <a:pPr lvl="2"/>
            <a:r>
              <a:rPr lang="en-US" dirty="0"/>
              <a:t>Best conditions for each top-gate material will be specified</a:t>
            </a:r>
          </a:p>
          <a:p>
            <a:pPr lvl="2"/>
            <a:r>
              <a:rPr lang="en-US" dirty="0"/>
              <a:t>Recipes will be made available to lab members on the equipment</a:t>
            </a:r>
          </a:p>
          <a:p>
            <a:pPr lvl="1"/>
            <a:r>
              <a:rPr lang="en-US" dirty="0"/>
              <a:t>Electrical characterization data (raw and summarized) will be made available to lab members via database</a:t>
            </a:r>
          </a:p>
          <a:p>
            <a:pPr lvl="2"/>
            <a:r>
              <a:rPr lang="en-US" dirty="0"/>
              <a:t>I-V curves</a:t>
            </a:r>
          </a:p>
          <a:p>
            <a:pPr lvl="2"/>
            <a:r>
              <a:rPr lang="en-US" dirty="0"/>
              <a:t>C-V curves</a:t>
            </a:r>
          </a:p>
          <a:p>
            <a:pPr lvl="2"/>
            <a:r>
              <a:rPr lang="en-US" dirty="0"/>
              <a:t>Gate breakdown voltage</a:t>
            </a:r>
          </a:p>
          <a:p>
            <a:pPr lvl="1"/>
            <a:r>
              <a:rPr lang="en-US" dirty="0"/>
              <a:t>All imaging data taken will be made available to lab members in raw and summarized form</a:t>
            </a:r>
          </a:p>
          <a:p>
            <a:pPr lvl="2"/>
            <a:r>
              <a:rPr lang="en-US" dirty="0"/>
              <a:t>AFM</a:t>
            </a:r>
          </a:p>
          <a:p>
            <a:pPr lvl="2"/>
            <a:r>
              <a:rPr lang="en-US" dirty="0"/>
              <a:t>SEM</a:t>
            </a:r>
          </a:p>
        </p:txBody>
      </p:sp>
    </p:spTree>
    <p:extLst>
      <p:ext uri="{BB962C8B-B14F-4D97-AF65-F5344CB8AC3E}">
        <p14:creationId xmlns:p14="http://schemas.microsoft.com/office/powerpoint/2010/main" val="2885818060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35CFE8-1D7B-1949-B21E-295851AA9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9C689-B993-9E47-97BB-97B0094E9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CB6CBEF-2517-1740-85ED-B2D5D0FCA0E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801030914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2657993-3D15-C446-A09F-D7917E0A1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815843-4596-A74F-8360-FBFEC21BD91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Many research groups are studying 2D materials at Stanford</a:t>
            </a:r>
          </a:p>
          <a:p>
            <a:pPr lvl="2"/>
            <a:r>
              <a:rPr lang="en-US" dirty="0"/>
              <a:t>Poplab (EE)</a:t>
            </a:r>
          </a:p>
          <a:p>
            <a:pPr lvl="2"/>
            <a:r>
              <a:rPr lang="en-US" dirty="0"/>
              <a:t>Evan Reed group (MATSCI)</a:t>
            </a:r>
          </a:p>
          <a:p>
            <a:pPr lvl="2"/>
            <a:r>
              <a:rPr lang="en-US" dirty="0"/>
              <a:t>Saraswat group (EE)</a:t>
            </a:r>
          </a:p>
          <a:p>
            <a:pPr lvl="2"/>
            <a:r>
              <a:rPr lang="en-US" dirty="0">
                <a:hlinkClick r:id="rId2"/>
              </a:rPr>
              <a:t>More…</a:t>
            </a:r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For 2D FET devices, ALD is needed to produce high-quality gate dielectrics for CMOS integration</a:t>
            </a:r>
          </a:p>
          <a:p>
            <a:pPr lvl="1"/>
            <a:r>
              <a:rPr lang="en-US" dirty="0"/>
              <a:t>Process flow involves metal buffer layer for adhesion and other tricks that are not currently documented anywhere for SNF members</a:t>
            </a:r>
          </a:p>
          <a:p>
            <a:pPr lvl="1"/>
            <a:r>
              <a:rPr lang="en-US" dirty="0"/>
              <a:t>No optimization of the processes for high-quality TMD gate dielectrics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F0A145-02CC-5E45-97A0-BC46B8C443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6478" r="38857" b="41499"/>
          <a:stretch/>
        </p:blipFill>
        <p:spPr>
          <a:xfrm>
            <a:off x="5284381" y="1533711"/>
            <a:ext cx="2903942" cy="116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660552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&amp;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D234-25C1-D849-BAB7-0D42D428BA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lvl="1">
              <a:buClr>
                <a:srgbClr val="8C1515"/>
              </a:buClr>
            </a:pPr>
            <a:r>
              <a:rPr lang="en-US" dirty="0"/>
              <a:t>To develop and document process flow for ALD top-gating on </a:t>
            </a:r>
            <a:r>
              <a:rPr lang="en-US" i="1" dirty="0"/>
              <a:t>transition metal dichalchogenides (TMDs), e.g. MoS</a:t>
            </a:r>
            <a:r>
              <a:rPr lang="en-US" i="1" baseline="-25000" dirty="0"/>
              <a:t>2</a:t>
            </a:r>
            <a:r>
              <a:rPr lang="en-US" i="1" dirty="0"/>
              <a:t>, WSe</a:t>
            </a:r>
            <a:r>
              <a:rPr lang="en-US" i="1" baseline="-25000" dirty="0"/>
              <a:t>2</a:t>
            </a:r>
            <a:endParaRPr lang="en-US" dirty="0"/>
          </a:p>
          <a:p>
            <a:pPr lvl="1">
              <a:buClr>
                <a:srgbClr val="8C1515"/>
              </a:buClr>
            </a:pPr>
            <a:r>
              <a:rPr lang="en-US" dirty="0"/>
              <a:t>Aiming for reliable and controlled growth of high-k materials</a:t>
            </a:r>
          </a:p>
          <a:p>
            <a:pPr lvl="1">
              <a:buClr>
                <a:srgbClr val="8C1515"/>
              </a:buClr>
            </a:pPr>
            <a:r>
              <a:rPr lang="en-US" dirty="0"/>
              <a:t>Optimization of process parameters/conditions for best film quality/electrical properties</a:t>
            </a:r>
          </a:p>
          <a:p>
            <a:pPr lvl="1"/>
            <a:r>
              <a:rPr lang="en-US" dirty="0"/>
              <a:t>Will make data available to lab members via wiki page</a:t>
            </a:r>
          </a:p>
          <a:p>
            <a:pPr lvl="1">
              <a:buClr>
                <a:srgbClr val="8C1515"/>
              </a:buClr>
            </a:pPr>
            <a:endParaRPr lang="en-US" i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37C2662-10B9-1D47-B6F7-5DB04EEB9B7D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1076228101"/>
              </p:ext>
            </p:extLst>
          </p:nvPr>
        </p:nvGraphicFramePr>
        <p:xfrm>
          <a:off x="949325" y="2841625"/>
          <a:ext cx="7707313" cy="1816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2509751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D234-25C1-D849-BAB7-0D42D428BA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>
              <a:buClr>
                <a:srgbClr val="8C1515"/>
              </a:buClr>
            </a:pPr>
            <a:r>
              <a:rPr lang="en-US" dirty="0"/>
              <a:t>Start with MoS</a:t>
            </a:r>
            <a:r>
              <a:rPr lang="en-US" baseline="-25000" dirty="0"/>
              <a:t>2</a:t>
            </a:r>
            <a:r>
              <a:rPr lang="en-US" dirty="0"/>
              <a:t> thin film wafers (pre-grown outside SNF)</a:t>
            </a:r>
          </a:p>
          <a:p>
            <a:pPr lvl="1">
              <a:buClr>
                <a:srgbClr val="8C1515"/>
              </a:buClr>
            </a:pPr>
            <a:r>
              <a:rPr lang="en-US" dirty="0"/>
              <a:t>Perform e-beam evaporation to deposit metal buffer layer</a:t>
            </a:r>
          </a:p>
          <a:p>
            <a:pPr lvl="1">
              <a:buClr>
                <a:srgbClr val="8C1515"/>
              </a:buClr>
            </a:pPr>
            <a:r>
              <a:rPr lang="en-US" dirty="0"/>
              <a:t>ALD for high-k gate oxide</a:t>
            </a:r>
          </a:p>
          <a:p>
            <a:pPr lvl="1">
              <a:buClr>
                <a:srgbClr val="8C1515"/>
              </a:buClr>
            </a:pPr>
            <a:r>
              <a:rPr lang="en-US" dirty="0"/>
              <a:t>Perform e-beam evaporation for metal top-gate contact</a:t>
            </a:r>
          </a:p>
          <a:p>
            <a:pPr lvl="1">
              <a:buClr>
                <a:srgbClr val="8C1515"/>
              </a:buClr>
            </a:pPr>
            <a:r>
              <a:rPr lang="en-US" dirty="0"/>
              <a:t>Patterning via photolithography (test structure masks already made)</a:t>
            </a:r>
            <a:endParaRPr lang="en-US" i="1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E83F15D-C98E-5946-B356-362E864D2852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2587301207"/>
              </p:ext>
            </p:extLst>
          </p:nvPr>
        </p:nvGraphicFramePr>
        <p:xfrm>
          <a:off x="949325" y="2841625"/>
          <a:ext cx="7707313" cy="1816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5180399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to Optimize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D234-25C1-D849-BAB7-0D42D428BA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 lvl="1">
              <a:buClr>
                <a:srgbClr val="8C1515"/>
              </a:buClr>
            </a:pPr>
            <a:r>
              <a:rPr lang="en-US" b="1" dirty="0"/>
              <a:t>TMD material: </a:t>
            </a:r>
            <a:r>
              <a:rPr lang="en-US" dirty="0"/>
              <a:t>will probably just use MoS</a:t>
            </a:r>
            <a:r>
              <a:rPr lang="en-US" baseline="-25000" dirty="0"/>
              <a:t>2</a:t>
            </a:r>
            <a:r>
              <a:rPr lang="en-US" dirty="0"/>
              <a:t> this quarter</a:t>
            </a:r>
          </a:p>
          <a:p>
            <a:pPr lvl="1">
              <a:buClr>
                <a:srgbClr val="8C1515"/>
              </a:buClr>
            </a:pPr>
            <a:r>
              <a:rPr lang="en-US" b="1" dirty="0"/>
              <a:t>High-k material: </a:t>
            </a:r>
            <a:r>
              <a:rPr lang="en-US" dirty="0"/>
              <a:t>alumina, hafnia, zirconia</a:t>
            </a:r>
          </a:p>
          <a:p>
            <a:pPr lvl="1">
              <a:buClr>
                <a:srgbClr val="8C1515"/>
              </a:buClr>
            </a:pPr>
            <a:r>
              <a:rPr lang="en-US" b="1" dirty="0"/>
              <a:t>Buffer layer sizing:</a:t>
            </a:r>
            <a:r>
              <a:rPr lang="en-US" dirty="0"/>
              <a:t> can probably filter this a lot with initial testing</a:t>
            </a:r>
            <a:endParaRPr lang="en-US" b="1" dirty="0"/>
          </a:p>
          <a:p>
            <a:pPr lvl="1">
              <a:buClr>
                <a:srgbClr val="8C1515"/>
              </a:buClr>
            </a:pPr>
            <a:r>
              <a:rPr lang="en-US" b="1" dirty="0"/>
              <a:t>Pulse strength:</a:t>
            </a:r>
            <a:r>
              <a:rPr lang="en-US" dirty="0"/>
              <a:t> can greatly affect thin film quality if not adjusted properly</a:t>
            </a:r>
            <a:endParaRPr lang="en-US" b="1" dirty="0"/>
          </a:p>
          <a:p>
            <a:pPr lvl="1">
              <a:buClr>
                <a:srgbClr val="8C1515"/>
              </a:buClr>
            </a:pPr>
            <a:r>
              <a:rPr lang="en-US" b="1" dirty="0"/>
              <a:t>Anneal/growth temperature:</a:t>
            </a:r>
            <a:r>
              <a:rPr lang="en-US" dirty="0"/>
              <a:t> RT, 250C, 300C, 350C</a:t>
            </a:r>
            <a:endParaRPr lang="en-US" b="1" dirty="0"/>
          </a:p>
          <a:p>
            <a:pPr lvl="1">
              <a:buClr>
                <a:srgbClr val="8C1515"/>
              </a:buClr>
            </a:pPr>
            <a:r>
              <a:rPr lang="en-US" b="1" dirty="0"/>
              <a:t>Plasma vs. thermal</a:t>
            </a:r>
          </a:p>
          <a:p>
            <a:pPr lvl="1">
              <a:buClr>
                <a:srgbClr val="8C1515"/>
              </a:buClr>
            </a:pPr>
            <a:r>
              <a:rPr lang="en-US" b="1" dirty="0"/>
              <a:t>Purge time:</a:t>
            </a:r>
            <a:r>
              <a:rPr lang="en-US" dirty="0"/>
              <a:t> what purge time is sufficient?</a:t>
            </a:r>
            <a:endParaRPr lang="en-US" b="1" dirty="0"/>
          </a:p>
          <a:p>
            <a:pPr lvl="1">
              <a:buClr>
                <a:srgbClr val="8C1515"/>
              </a:buClr>
            </a:pPr>
            <a:r>
              <a:rPr lang="en-US" b="1" i="1" u="sng" dirty="0"/>
              <a:t>Anything missing?</a:t>
            </a:r>
          </a:p>
          <a:p>
            <a:pPr lvl="1">
              <a:buClr>
                <a:srgbClr val="8C1515"/>
              </a:buClr>
            </a:pPr>
            <a:endParaRPr lang="en-US" dirty="0"/>
          </a:p>
          <a:p>
            <a:pPr lvl="1">
              <a:buClr>
                <a:srgbClr val="8C1515"/>
              </a:buClr>
            </a:pPr>
            <a:r>
              <a:rPr lang="en-US" dirty="0"/>
              <a:t>Still need to determine exact wafer splits…</a:t>
            </a:r>
          </a:p>
          <a:p>
            <a:pPr lvl="2">
              <a:buClr>
                <a:srgbClr val="8C1515"/>
              </a:buClr>
            </a:pPr>
            <a:r>
              <a:rPr lang="en-US" dirty="0"/>
              <a:t>Will be based on initial testing and feedback from people in Poplab with tribal knowledge of the currently-used recipe</a:t>
            </a:r>
          </a:p>
          <a:p>
            <a:pPr lvl="2">
              <a:buClr>
                <a:srgbClr val="8C1515"/>
              </a:buClr>
            </a:pPr>
            <a:r>
              <a:rPr lang="en-US" dirty="0"/>
              <a:t>What is a reasonable number of wafers to expect to run?</a:t>
            </a:r>
          </a:p>
          <a:p>
            <a:pPr lvl="1">
              <a:buClr>
                <a:srgbClr val="8C1515"/>
              </a:buClr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98957924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423A-1012-8547-88CE-C884B96AC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682E5-EA5D-034D-81DE-B9B3A42917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2">
            <a:normAutofit/>
          </a:bodyPr>
          <a:lstStyle/>
          <a:p>
            <a:pPr lvl="1"/>
            <a:r>
              <a:rPr lang="en-US" dirty="0"/>
              <a:t>All the typical MOSFET characterizations</a:t>
            </a:r>
          </a:p>
          <a:p>
            <a:pPr lvl="2"/>
            <a:r>
              <a:rPr lang="en-US" dirty="0"/>
              <a:t>I-V curves</a:t>
            </a:r>
          </a:p>
          <a:p>
            <a:pPr lvl="2"/>
            <a:r>
              <a:rPr lang="en-US" dirty="0"/>
              <a:t>C-V curves</a:t>
            </a:r>
          </a:p>
          <a:p>
            <a:pPr lvl="2"/>
            <a:r>
              <a:rPr lang="en-US" dirty="0"/>
              <a:t>Gate breakdown voltages</a:t>
            </a:r>
          </a:p>
          <a:p>
            <a:pPr lvl="1"/>
            <a:r>
              <a:rPr lang="en-US" dirty="0"/>
              <a:t>Imaging</a:t>
            </a:r>
          </a:p>
          <a:p>
            <a:pPr lvl="2"/>
            <a:r>
              <a:rPr lang="en-US" dirty="0"/>
              <a:t>AFM images for surface roughness</a:t>
            </a:r>
          </a:p>
          <a:p>
            <a:pPr lvl="2"/>
            <a:r>
              <a:rPr lang="en-US" dirty="0"/>
              <a:t>SEM images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A14A21-DBA8-E54F-B623-09009CD70E2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1">
              <a:buClr>
                <a:srgbClr val="8C1515"/>
              </a:buClr>
            </a:pPr>
            <a:r>
              <a:rPr lang="en-US" dirty="0"/>
              <a:t>Will use micromanipulator for characterization (which Akash is trained on)</a:t>
            </a:r>
          </a:p>
          <a:p>
            <a:pPr lvl="1">
              <a:buClr>
                <a:srgbClr val="8C1515"/>
              </a:buClr>
            </a:pPr>
            <a:r>
              <a:rPr lang="en-US" dirty="0"/>
              <a:t>Imaging will be done with help of Jung-Soo’s colleagues</a:t>
            </a:r>
          </a:p>
          <a:p>
            <a:pPr lvl="1">
              <a:buClr>
                <a:srgbClr val="8C1515"/>
              </a:buClr>
            </a:pPr>
            <a:r>
              <a:rPr lang="en-US" dirty="0"/>
              <a:t>Will use Fiji3 for ALD experiments since it should produce best quality high-k dielectric films</a:t>
            </a:r>
          </a:p>
        </p:txBody>
      </p:sp>
    </p:spTree>
    <p:extLst>
      <p:ext uri="{BB962C8B-B14F-4D97-AF65-F5344CB8AC3E}">
        <p14:creationId xmlns:p14="http://schemas.microsoft.com/office/powerpoint/2010/main" val="3433488307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AB00A-748C-CE41-B5DA-4BFE4F981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Tentative Timeline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12E8057-1D3A-5C42-8CA7-FCE2140E1E9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561620003"/>
              </p:ext>
            </p:extLst>
          </p:nvPr>
        </p:nvGraphicFramePr>
        <p:xfrm>
          <a:off x="955675" y="908050"/>
          <a:ext cx="7700964" cy="391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8065">
                  <a:extLst>
                    <a:ext uri="{9D8B030D-6E8A-4147-A177-3AD203B41FA5}">
                      <a16:colId xmlns:a16="http://schemas.microsoft.com/office/drawing/2014/main" val="2736611582"/>
                    </a:ext>
                  </a:extLst>
                </a:gridCol>
                <a:gridCol w="6912899">
                  <a:extLst>
                    <a:ext uri="{9D8B030D-6E8A-4147-A177-3AD203B41FA5}">
                      <a16:colId xmlns:a16="http://schemas.microsoft.com/office/drawing/2014/main" val="18237960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Description of Activities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325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Jung-Soo: finishing up lab membership training</a:t>
                      </a:r>
                    </a:p>
                    <a:p>
                      <a:r>
                        <a:rPr lang="en-US" sz="1600" dirty="0"/>
                        <a:t>Akash: tool shadowing/training for Fiji, AJA, spectrometry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818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Both: tool shadowing/training for AFM, SEM, Fiji, AJA, spectrometry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72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Both: tool shadowing/training for AFM, SEM, Fiji, AJA, spectrometry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583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Finish up training, run initial experiments to determine wafer splits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17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ALD/e-beam deposition under various settings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919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Photolithographic patterning of microstructures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359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Electrical characterization and imaging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570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Adjust and continue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808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Wrap up, documentation, database compilation, planning for next quarter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8835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4044466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40EB3-E367-1A42-A333-EDA95E0BD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Required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CFDFF-88CC-6E47-9D8C-4CB71BC52E1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31775" lvl="1" indent="-285750">
              <a:buFont typeface="Arial" panose="020B0604020202020204" pitchFamily="34" charset="0"/>
              <a:buChar char="•"/>
            </a:pPr>
            <a:r>
              <a:rPr lang="en-US" dirty="0"/>
              <a:t>Akash is a lab member and is qualified (through EE 312) on: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All photolithography equipment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Wet benches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Furnaces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Micromanipulator6000</a:t>
            </a:r>
          </a:p>
          <a:p>
            <a:pPr marL="231775" lvl="1" indent="-285750">
              <a:buFont typeface="Arial" panose="020B0604020202020204" pitchFamily="34" charset="0"/>
              <a:buChar char="•"/>
            </a:pPr>
            <a:r>
              <a:rPr lang="en-US" dirty="0"/>
              <a:t>Jung-Soo will be a new lab member</a:t>
            </a:r>
          </a:p>
          <a:p>
            <a:pPr marL="231775" lvl="1" indent="-285750">
              <a:buFont typeface="Arial" panose="020B0604020202020204" pitchFamily="34" charset="0"/>
              <a:buChar char="•"/>
            </a:pPr>
            <a:r>
              <a:rPr lang="en-US" dirty="0"/>
              <a:t>Both Akash and Jung-Soo need training on: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ALD equipment (Fiji)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E-beam evaporation (AJA)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AFM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SEM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025656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3EC53-AD15-8949-80E2-8AB0641FD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Tentative Budget (TODO: finish Jung-Soo)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DA665D0-DA99-4F42-83BB-8FFA5EA61285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585858439"/>
              </p:ext>
            </p:extLst>
          </p:nvPr>
        </p:nvGraphicFramePr>
        <p:xfrm>
          <a:off x="955675" y="908050"/>
          <a:ext cx="7700964" cy="6362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6988">
                  <a:extLst>
                    <a:ext uri="{9D8B030D-6E8A-4147-A177-3AD203B41FA5}">
                      <a16:colId xmlns:a16="http://schemas.microsoft.com/office/drawing/2014/main" val="3899896147"/>
                    </a:ext>
                  </a:extLst>
                </a:gridCol>
                <a:gridCol w="2566988">
                  <a:extLst>
                    <a:ext uri="{9D8B030D-6E8A-4147-A177-3AD203B41FA5}">
                      <a16:colId xmlns:a16="http://schemas.microsoft.com/office/drawing/2014/main" val="2922229620"/>
                    </a:ext>
                  </a:extLst>
                </a:gridCol>
                <a:gridCol w="2566988">
                  <a:extLst>
                    <a:ext uri="{9D8B030D-6E8A-4147-A177-3AD203B41FA5}">
                      <a16:colId xmlns:a16="http://schemas.microsoft.com/office/drawing/2014/main" val="37623278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>
                          <a:effectLst/>
                        </a:rPr>
                        <a:t>Equipment Name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>
                          <a:effectLst/>
                        </a:rPr>
                        <a:t>Training (?)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dirty="0">
                          <a:effectLst/>
                        </a:rPr>
                        <a:t>Usage (?)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656378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Fiji</a:t>
                      </a:r>
                      <a:endParaRPr lang="en-US" dirty="0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3h(train) + n hours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$80X3X2 + $50Xn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964062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SEM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 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981502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AFM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4174546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 wafers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wafers</a:t>
                      </a:r>
                      <a:endParaRPr lang="en-US" dirty="0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$14XN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530275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AJA e-beam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1h(train) + n hours</a:t>
                      </a:r>
                      <a:endParaRPr lang="en-US" dirty="0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$80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012171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furnace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762891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headway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hours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$10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64355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Laurell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hours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$10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578020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Wet bench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hours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$10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702262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YES oven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hours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$35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58268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Heidelberg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hours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$35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438198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NIR Spectrometer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Need training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$20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156994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Micromist Coater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training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$10</a:t>
                      </a:r>
                      <a:endParaRPr lang="en-US">
                        <a:effectLst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706603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 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255247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3373613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4B866C5D-7F3A-E74D-B87C-E54DAD76099A}" vid="{73A3FCF3-AD67-A241-94C2-AC7B248971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SU_Preso_16x9_v6</Template>
  <TotalTime>288</TotalTime>
  <Words>709</Words>
  <Application>Microsoft Macintosh PowerPoint</Application>
  <PresentationFormat>On-screen Show (16:9)</PresentationFormat>
  <Paragraphs>151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Source Sans Pro</vt:lpstr>
      <vt:lpstr>Source Sans Pro Semibold</vt:lpstr>
      <vt:lpstr>Wingdings</vt:lpstr>
      <vt:lpstr>SU_Template_TopBar</vt:lpstr>
      <vt:lpstr>ALD Process for Top-Gating 2D Materials</vt:lpstr>
      <vt:lpstr>Motivation</vt:lpstr>
      <vt:lpstr>Aim &amp; Goals</vt:lpstr>
      <vt:lpstr>Process Flow</vt:lpstr>
      <vt:lpstr>Parameters to Optimize</vt:lpstr>
      <vt:lpstr>Characterization</vt:lpstr>
      <vt:lpstr>Tentative Timeline</vt:lpstr>
      <vt:lpstr>Training Required</vt:lpstr>
      <vt:lpstr>Tentative Budget (TODO: finish Jung-Soo)</vt:lpstr>
      <vt:lpstr>Recap of Deliverables</vt:lpstr>
      <vt:lpstr>Thank you!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ALD Process Flow for Top-Gating 2D Materials</dc:title>
  <dc:creator>Akash Levy</dc:creator>
  <dc:description>2012 PowerPoint template redesign</dc:description>
  <cp:lastModifiedBy>Akash Levy</cp:lastModifiedBy>
  <cp:revision>12</cp:revision>
  <dcterms:created xsi:type="dcterms:W3CDTF">2019-09-24T01:20:23Z</dcterms:created>
  <dcterms:modified xsi:type="dcterms:W3CDTF">2019-09-24T22:47:12Z</dcterms:modified>
</cp:coreProperties>
</file>

<file path=docProps/thumbnail.jpeg>
</file>